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  <p:sldMasterId id="2147484067" r:id="rId2"/>
    <p:sldMasterId id="2147484104" r:id="rId3"/>
    <p:sldMasterId id="2147484135" r:id="rId4"/>
  </p:sldMasterIdLst>
  <p:sldIdLst>
    <p:sldId id="256" r:id="rId5"/>
    <p:sldId id="275" r:id="rId6"/>
    <p:sldId id="274" r:id="rId7"/>
    <p:sldId id="258" r:id="rId8"/>
    <p:sldId id="259" r:id="rId9"/>
    <p:sldId id="261" r:id="rId10"/>
    <p:sldId id="262" r:id="rId11"/>
    <p:sldId id="265" r:id="rId12"/>
    <p:sldId id="266" r:id="rId13"/>
    <p:sldId id="267" r:id="rId14"/>
    <p:sldId id="268" r:id="rId15"/>
    <p:sldId id="264" r:id="rId16"/>
    <p:sldId id="277" r:id="rId17"/>
    <p:sldId id="263" r:id="rId18"/>
    <p:sldId id="260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1F00"/>
    <a:srgbClr val="DC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31"/>
  </p:normalViewPr>
  <p:slideViewPr>
    <p:cSldViewPr snapToGrid="0" snapToObjects="1">
      <p:cViewPr>
        <p:scale>
          <a:sx n="85" d="100"/>
          <a:sy n="85" d="100"/>
        </p:scale>
        <p:origin x="8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8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4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13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44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15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30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00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413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9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0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834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28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2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66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67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899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56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628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38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39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72951-85D5-6947-81DE-DEB5B0270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10CB4-B84C-0147-9F58-634E339F8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FEB0B-C651-3F40-A953-ABAC5436E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07C96-65E4-9B46-8787-5605F077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D34E8-F745-B24A-AC53-1491DB91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9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50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73A4-C879-B44D-94F0-51CF37FE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C36A-8023-D144-AEF8-91591D57F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6458E-D6B3-DA43-8ECD-68E0EA53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E0860-94FA-4A49-84B2-1D807B26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29253-D5A2-3E4F-8FA0-EE844F17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88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EF7A-CA80-D64E-B001-7EB75A71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12C4-C47E-104A-933A-8B852232C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E2139-90B8-FD4E-B052-B1CE07B1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75AE9-8E42-664F-813E-359C2FE3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7C0C5-3074-DD44-A622-619B9793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5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58EB-A511-CF43-8043-BDE09D89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1D149-7765-094D-A04E-017CA7FE0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A5284-8057-EA46-8198-DAD4F0F61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EF542-2A9A-B244-B813-7E302D5F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4F592-D13B-FB41-9010-B74337A5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46B71-DA80-F04D-A25C-5598CAD8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5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4677-5549-6D4A-BA6A-F0248B22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3A909-9C89-F940-852B-5D1CFD44A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F62E8-E409-2948-B255-F07469C7D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F5A4F-C039-6C44-B14A-DFDCB76B3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264894-9A3C-1649-AD23-074335BE1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626927-74A9-CA49-A294-13864EE4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80294F-38B5-9B4F-8923-025AA25C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13ACA-CBF6-2042-A774-74D53742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724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443C7-9BA5-E349-A248-B34F6539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D0FC-8C82-EF42-80CA-CFFAE7DE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133CA-7796-A641-B29B-58A7E26F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9F81-01FD-5F4D-B082-B3FE88B7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17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30426-B6B4-FB4A-A6D8-659D325B0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8F11F-B9E9-354B-84CE-B01A4D165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ECA05-734C-A340-AADF-390954F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121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256B-DC4B-3C4B-8B0B-3FED40D9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1CB7-5029-344A-B8CF-C88A3CCE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7206B-3506-DE47-B0FC-054B1F4EB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81220-9E03-7344-97D8-DAC9AA62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CCFB4-9D5C-0E47-B07E-2322E5EA8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E0541-3D66-9F4B-9A68-8ED3EA47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E088-F5FB-CF42-8F26-F6E8A600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7C9FB3-5D01-E444-850F-BA2098797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A7A92-5BF6-7A4F-AE51-5CF8F0625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AB930-CEE2-314C-9D00-E927CAC8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AB391-3AEC-FA49-B6F6-67A174E1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E0883-2B48-B544-A0C9-1177C734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329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FA73-46DB-774E-B4EE-BC6EDF41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79E9D-BE0F-7B4C-9FAA-A96CBA7D7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F5A8C-F996-AE4B-8311-E9345CACA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D5F2-AA5A-F84F-AB9E-81661C71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C4A79-53C4-A145-9ECF-D50BC68B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39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27BB4A-0C86-AF4E-9DFD-4433EDCFB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754E3-687D-8344-ADA7-5474D3627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7FBB1-64E5-7C41-9135-E3D5C677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E0517-A247-2348-864C-6AAD68E90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B7E3A-FA1D-E346-948E-5AF24C2E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9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260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320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474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370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90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504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552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087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332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745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593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216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74274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330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4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929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264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14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73A4-C879-B44D-94F0-51CF37FE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C36A-8023-D144-AEF8-91591D57F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6458E-D6B3-DA43-8ECD-68E0EA53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E0860-94FA-4A49-84B2-1D807B26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29253-D5A2-3E4F-8FA0-EE844F17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0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258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6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0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1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84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C7878-6367-E546-AE16-A98983A8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14CFB-DDD5-9742-9646-4AE12B24B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7BEF0-A918-E24C-B721-18D3DC924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7A01E-F1D0-5848-81E5-CD83D8897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04B97-8290-904E-A13A-8CB181E89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4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1820442-EA26-414D-850D-B2B8CC86066C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510E25C-3931-D24E-8CDE-D4EFB6D9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opensecuritytraining.info/IntroX86-64.html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opensecuritytraining.info/IntroX86.html" TargetMode="Externa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opensecuritytraining.info/Exploits1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658E-7D1A-4B4E-B8FE-DE2CFB414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0532" y="1813810"/>
            <a:ext cx="7225259" cy="223702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Cyber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Security </a:t>
            </a:r>
            <a:br>
              <a:rPr lang="en-US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Capture the Flag Competitions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C87576-99A1-5440-96D3-95870C90C041}"/>
              </a:ext>
            </a:extLst>
          </p:cNvPr>
          <p:cNvSpPr txBox="1">
            <a:spLocks/>
          </p:cNvSpPr>
          <p:nvPr/>
        </p:nvSpPr>
        <p:spPr>
          <a:xfrm>
            <a:off x="2493065" y="4586990"/>
            <a:ext cx="6902726" cy="1977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An overview of how I completed the 2015 Ghost in the Shellcode challenge</a:t>
            </a:r>
          </a:p>
        </p:txBody>
      </p:sp>
    </p:spTree>
    <p:extLst>
      <p:ext uri="{BB962C8B-B14F-4D97-AF65-F5344CB8AC3E}">
        <p14:creationId xmlns:p14="http://schemas.microsoft.com/office/powerpoint/2010/main" val="34371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E521-25F3-2C46-BE60-1DE6219B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can we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C9D1C-78DE-9743-9891-412FB1BD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cap="none" dirty="0"/>
              <a:t>When a game launches it will build the world and place objects into that world.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We can check the initialization section of the game to see if it places the golden eggs into the world (spoiler it does).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We can then write down the x, y, z coordinates and then walk to each egg.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We can use a disassembler such as binary ninja or </a:t>
            </a:r>
            <a:r>
              <a:rPr lang="en-US" cap="none" dirty="0" err="1"/>
              <a:t>ida</a:t>
            </a:r>
            <a:r>
              <a:rPr lang="en-US" cap="none" dirty="0"/>
              <a:t> pro to do all of this.</a:t>
            </a:r>
          </a:p>
        </p:txBody>
      </p:sp>
    </p:spTree>
    <p:extLst>
      <p:ext uri="{BB962C8B-B14F-4D97-AF65-F5344CB8AC3E}">
        <p14:creationId xmlns:p14="http://schemas.microsoft.com/office/powerpoint/2010/main" val="11444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FA52-16E0-3740-A607-9E8B3BA6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 err="1"/>
              <a:t>Gotta</a:t>
            </a:r>
            <a:r>
              <a:rPr lang="en-AU" i="1" dirty="0"/>
              <a:t> Catch</a:t>
            </a:r>
            <a:r>
              <a:rPr lang="en-AU" dirty="0"/>
              <a:t> '</a:t>
            </a:r>
            <a:r>
              <a:rPr lang="en-AU" i="1" dirty="0" err="1"/>
              <a:t>Em</a:t>
            </a:r>
            <a:r>
              <a:rPr lang="en-AU" i="1" dirty="0"/>
              <a:t> All!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F69AB-B4A8-7F4C-9373-7E9E31745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Once we know where the eggs are -&gt; can start collecting the eggs</a:t>
            </a:r>
          </a:p>
          <a:p>
            <a:r>
              <a:rPr lang="en-US" cap="none" dirty="0"/>
              <a:t>But some eggs are not accessible (e.g. On a shelf too high to reach)</a:t>
            </a:r>
          </a:p>
          <a:p>
            <a:endParaRPr lang="en-US" cap="none" dirty="0"/>
          </a:p>
          <a:p>
            <a:endParaRPr lang="en-US" cap="none" dirty="0"/>
          </a:p>
          <a:p>
            <a:pPr marL="0" indent="0" algn="ctr">
              <a:buNone/>
            </a:pPr>
            <a:r>
              <a:rPr lang="en-US" b="1" cap="none" dirty="0"/>
              <a:t>How to we reach these eggs?</a:t>
            </a:r>
            <a:endParaRPr lang="en-US" cap="none" dirty="0"/>
          </a:p>
          <a:p>
            <a:pPr marL="0" indent="0" algn="ctr">
              <a:buNone/>
            </a:pPr>
            <a:endParaRPr lang="en-US" cap="none" dirty="0"/>
          </a:p>
          <a:p>
            <a:pPr marL="0" indent="0" algn="ctr">
              <a:buNone/>
            </a:pPr>
            <a:r>
              <a:rPr lang="en-US" cap="none" dirty="0"/>
              <a:t>Answer = teleportation</a:t>
            </a:r>
          </a:p>
        </p:txBody>
      </p:sp>
    </p:spTree>
    <p:extLst>
      <p:ext uri="{BB962C8B-B14F-4D97-AF65-F5344CB8AC3E}">
        <p14:creationId xmlns:p14="http://schemas.microsoft.com/office/powerpoint/2010/main" val="3722743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44FF-6B73-AE40-A583-6411D577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BEC-F39F-D14C-B9D0-CBE62F611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/>
              <a:t>The game holds the player’s X, Y and Z coordinates in memory</a:t>
            </a:r>
          </a:p>
          <a:p>
            <a:r>
              <a:rPr lang="en-US" cap="none" dirty="0"/>
              <a:t>If we can find this part of the memory then we can try changing the numbers to whatever we want and see what happens.</a:t>
            </a:r>
          </a:p>
          <a:p>
            <a:endParaRPr lang="en-US" cap="none" dirty="0"/>
          </a:p>
          <a:p>
            <a:r>
              <a:rPr lang="en-US" cap="none" dirty="0"/>
              <a:t>How would you find the memory responsible for this?</a:t>
            </a:r>
          </a:p>
          <a:p>
            <a:pPr lvl="1"/>
            <a:r>
              <a:rPr lang="en-US" cap="none" dirty="0"/>
              <a:t>Record memory -&gt; move player forward -&gt; compare differences in memory</a:t>
            </a:r>
          </a:p>
          <a:p>
            <a:pPr lvl="1"/>
            <a:endParaRPr lang="en-US" cap="none" dirty="0"/>
          </a:p>
          <a:p>
            <a:pPr lvl="1"/>
            <a:r>
              <a:rPr lang="en-US" cap="none" dirty="0"/>
              <a:t>Look at what code is execute when pressing an arrow key -&gt; follow until it writes to memory</a:t>
            </a:r>
          </a:p>
        </p:txBody>
      </p:sp>
    </p:spTree>
    <p:extLst>
      <p:ext uri="{BB962C8B-B14F-4D97-AF65-F5344CB8AC3E}">
        <p14:creationId xmlns:p14="http://schemas.microsoft.com/office/powerpoint/2010/main" val="21301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C9FD-6F16-984F-9E91-675A1BFE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57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302112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4413-7955-9E4C-9ABA-5BF68426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test-2019-01-01_18.58.49">
            <a:hlinkClick r:id="" action="ppaction://media"/>
            <a:extLst>
              <a:ext uri="{FF2B5EF4-FFF2-40B4-BE49-F238E27FC236}">
                <a16:creationId xmlns:a16="http://schemas.microsoft.com/office/drawing/2014/main" id="{B14A27E2-7B1C-AD4B-9BCC-B87750E3D2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31" y="79512"/>
            <a:ext cx="11920537" cy="67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0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E95B-1AD4-A84B-A0DA-1C5F3B5E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46971"/>
          </a:xfrm>
        </p:spPr>
        <p:txBody>
          <a:bodyPr/>
          <a:lstStyle/>
          <a:p>
            <a:r>
              <a:rPr lang="en-US" dirty="0"/>
              <a:t>What did I learn from doing this: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70D7-9AC3-7D42-B92A-1AAE644DA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191" y="1690688"/>
            <a:ext cx="5815759" cy="4823651"/>
          </a:xfrm>
        </p:spPr>
        <p:txBody>
          <a:bodyPr>
            <a:normAutofit/>
          </a:bodyPr>
          <a:lstStyle/>
          <a:p>
            <a:r>
              <a:rPr lang="en-US" cap="none" dirty="0"/>
              <a:t>There are many tools that make reverse engineering programs easier:</a:t>
            </a:r>
          </a:p>
          <a:p>
            <a:pPr lvl="1"/>
            <a:r>
              <a:rPr lang="en-AU" cap="none" dirty="0"/>
              <a:t>GNU debugger (</a:t>
            </a:r>
            <a:r>
              <a:rPr lang="en-US" cap="none" dirty="0"/>
              <a:t>GDB)</a:t>
            </a:r>
          </a:p>
          <a:p>
            <a:pPr lvl="1"/>
            <a:r>
              <a:rPr lang="en-US" cap="none" dirty="0"/>
              <a:t>Binary ninja</a:t>
            </a:r>
          </a:p>
          <a:p>
            <a:pPr lvl="1"/>
            <a:r>
              <a:rPr lang="en-US" cap="none" dirty="0"/>
              <a:t>Dependency walker</a:t>
            </a:r>
          </a:p>
          <a:p>
            <a:pPr lvl="1"/>
            <a:r>
              <a:rPr lang="en-US" cap="none" dirty="0"/>
              <a:t>IDA pro</a:t>
            </a:r>
          </a:p>
          <a:p>
            <a:pPr lvl="1"/>
            <a:endParaRPr lang="en-US" cap="none" dirty="0"/>
          </a:p>
          <a:p>
            <a:r>
              <a:rPr lang="en-US" cap="none" dirty="0"/>
              <a:t>Do CTFs are a fun way to apply knowledge and learn new skills.</a:t>
            </a:r>
          </a:p>
          <a:p>
            <a:r>
              <a:rPr lang="en-US" cap="none" dirty="0"/>
              <a:t>They are not just for cyber security professionals.</a:t>
            </a:r>
          </a:p>
          <a:p>
            <a:endParaRPr lang="en-US" cap="none" dirty="0"/>
          </a:p>
          <a:p>
            <a:pPr lvl="1"/>
            <a:endParaRPr lang="en-US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8808C-5D2B-CF4A-9D1E-98A46AD9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25" y="1891856"/>
            <a:ext cx="3489489" cy="44357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BA683-6DFC-2646-943C-0B1FC85C7204}"/>
              </a:ext>
            </a:extLst>
          </p:cNvPr>
          <p:cNvCxnSpPr>
            <a:cxnSpLocks/>
          </p:cNvCxnSpPr>
          <p:nvPr/>
        </p:nvCxnSpPr>
        <p:spPr>
          <a:xfrm flipH="1">
            <a:off x="3767328" y="2852928"/>
            <a:ext cx="56692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70F9C5-67A2-A148-974A-CC7388FBD38F}"/>
              </a:ext>
            </a:extLst>
          </p:cNvPr>
          <p:cNvCxnSpPr>
            <a:cxnSpLocks/>
          </p:cNvCxnSpPr>
          <p:nvPr/>
        </p:nvCxnSpPr>
        <p:spPr>
          <a:xfrm flipH="1">
            <a:off x="3794114" y="2286000"/>
            <a:ext cx="54014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026995-D6F6-9E4C-8159-2FDDA947E52A}"/>
              </a:ext>
            </a:extLst>
          </p:cNvPr>
          <p:cNvCxnSpPr>
            <a:cxnSpLocks/>
          </p:cNvCxnSpPr>
          <p:nvPr/>
        </p:nvCxnSpPr>
        <p:spPr>
          <a:xfrm flipH="1">
            <a:off x="3767328" y="3529584"/>
            <a:ext cx="56692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42E12B-F3F6-CD42-AAE5-16608ECDF10A}"/>
              </a:ext>
            </a:extLst>
          </p:cNvPr>
          <p:cNvCxnSpPr>
            <a:cxnSpLocks/>
          </p:cNvCxnSpPr>
          <p:nvPr/>
        </p:nvCxnSpPr>
        <p:spPr>
          <a:xfrm flipH="1">
            <a:off x="3767328" y="4078224"/>
            <a:ext cx="56692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E06BBE-63FA-FA4E-B13F-ECC4125CDD6D}"/>
              </a:ext>
            </a:extLst>
          </p:cNvPr>
          <p:cNvCxnSpPr>
            <a:cxnSpLocks/>
          </p:cNvCxnSpPr>
          <p:nvPr/>
        </p:nvCxnSpPr>
        <p:spPr>
          <a:xfrm flipH="1">
            <a:off x="3767328" y="4681728"/>
            <a:ext cx="56692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A5CABC-F316-3047-A1A3-9DCC3CD71CF6}"/>
              </a:ext>
            </a:extLst>
          </p:cNvPr>
          <p:cNvCxnSpPr>
            <a:cxnSpLocks/>
          </p:cNvCxnSpPr>
          <p:nvPr/>
        </p:nvCxnSpPr>
        <p:spPr>
          <a:xfrm flipH="1">
            <a:off x="3767328" y="5340096"/>
            <a:ext cx="56692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17B9BF-0AD7-5346-8521-D426EC6D2D57}"/>
              </a:ext>
            </a:extLst>
          </p:cNvPr>
          <p:cNvCxnSpPr>
            <a:cxnSpLocks/>
          </p:cNvCxnSpPr>
          <p:nvPr/>
        </p:nvCxnSpPr>
        <p:spPr>
          <a:xfrm flipH="1">
            <a:off x="3767328" y="5943600"/>
            <a:ext cx="56692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B43AB8-4849-AF44-98BC-55A9DE30A924}"/>
              </a:ext>
            </a:extLst>
          </p:cNvPr>
          <p:cNvSpPr txBox="1"/>
          <p:nvPr/>
        </p:nvSpPr>
        <p:spPr>
          <a:xfrm>
            <a:off x="4334256" y="5620434"/>
            <a:ext cx="13055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865DC-7151-8548-B6AA-8B27309E2E77}"/>
              </a:ext>
            </a:extLst>
          </p:cNvPr>
          <p:cNvSpPr txBox="1"/>
          <p:nvPr/>
        </p:nvSpPr>
        <p:spPr>
          <a:xfrm>
            <a:off x="4331369" y="4539423"/>
            <a:ext cx="13055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Crypo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62064-BAB0-994B-B779-D73722519C4E}"/>
              </a:ext>
            </a:extLst>
          </p:cNvPr>
          <p:cNvSpPr txBox="1"/>
          <p:nvPr/>
        </p:nvSpPr>
        <p:spPr>
          <a:xfrm>
            <a:off x="4331370" y="3834890"/>
            <a:ext cx="13055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Reverse Engineering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A38ED-F766-654C-BB63-5F9D15E7AC91}"/>
              </a:ext>
            </a:extLst>
          </p:cNvPr>
          <p:cNvSpPr txBox="1"/>
          <p:nvPr/>
        </p:nvSpPr>
        <p:spPr>
          <a:xfrm>
            <a:off x="4331370" y="3176095"/>
            <a:ext cx="13055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Reverse Engineering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6B1ED2-C911-454F-B93B-1C7CA84475CE}"/>
              </a:ext>
            </a:extLst>
          </p:cNvPr>
          <p:cNvSpPr txBox="1"/>
          <p:nvPr/>
        </p:nvSpPr>
        <p:spPr>
          <a:xfrm>
            <a:off x="4331370" y="5150307"/>
            <a:ext cx="13055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Exploit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EB0719-86D6-8C4C-B3DB-6B28C0B9A946}"/>
              </a:ext>
            </a:extLst>
          </p:cNvPr>
          <p:cNvSpPr txBox="1"/>
          <p:nvPr/>
        </p:nvSpPr>
        <p:spPr>
          <a:xfrm>
            <a:off x="4331369" y="2523746"/>
            <a:ext cx="13055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Reverse Engineering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EA5037-7BF9-2549-9FA8-94526AD0CF92}"/>
              </a:ext>
            </a:extLst>
          </p:cNvPr>
          <p:cNvSpPr txBox="1"/>
          <p:nvPr/>
        </p:nvSpPr>
        <p:spPr>
          <a:xfrm>
            <a:off x="4331369" y="1889449"/>
            <a:ext cx="13055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3380074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1FA4-3DF4-7C41-826E-1926D24D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330204"/>
          </a:xfrm>
        </p:spPr>
        <p:txBody>
          <a:bodyPr/>
          <a:lstStyle/>
          <a:p>
            <a:r>
              <a:rPr lang="en-US" dirty="0"/>
              <a:t>What is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02E17-6E26-644D-AC99-27CCE6FB5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948723"/>
            <a:ext cx="10364452" cy="4616970"/>
          </a:xfrm>
        </p:spPr>
        <p:txBody>
          <a:bodyPr>
            <a:normAutofit/>
          </a:bodyPr>
          <a:lstStyle/>
          <a:p>
            <a:r>
              <a:rPr lang="en-US" cap="none" dirty="0"/>
              <a:t>More CTFs</a:t>
            </a:r>
          </a:p>
          <a:p>
            <a:pPr lvl="1"/>
            <a:r>
              <a:rPr lang="en-US" cap="none" dirty="0"/>
              <a:t>Currently doing google CTF 2016</a:t>
            </a:r>
          </a:p>
          <a:p>
            <a:pPr lvl="2"/>
            <a:r>
              <a:rPr lang="en-US" cap="none" dirty="0"/>
              <a:t>Complete 2 challenges so far</a:t>
            </a:r>
          </a:p>
          <a:p>
            <a:pPr lvl="2"/>
            <a:endParaRPr lang="en-US" cap="none" dirty="0"/>
          </a:p>
          <a:p>
            <a:pPr lvl="1"/>
            <a:r>
              <a:rPr lang="en-US" cap="none" dirty="0"/>
              <a:t>Entered into Boss Of The SOC CTF</a:t>
            </a:r>
          </a:p>
          <a:p>
            <a:pPr lvl="2"/>
            <a:r>
              <a:rPr lang="en-US" cap="none" dirty="0"/>
              <a:t>Uses the log management program Splunk to solve previous security related </a:t>
            </a:r>
            <a:r>
              <a:rPr lang="en-AU" cap="none" dirty="0"/>
              <a:t>incidents.</a:t>
            </a:r>
          </a:p>
          <a:p>
            <a:pPr lvl="2"/>
            <a:endParaRPr lang="en-US" cap="none" dirty="0"/>
          </a:p>
          <a:p>
            <a:r>
              <a:rPr lang="en-US" cap="none" dirty="0"/>
              <a:t>Get more involved in the cyber security community</a:t>
            </a:r>
          </a:p>
          <a:p>
            <a:pPr lvl="1"/>
            <a:r>
              <a:rPr lang="en-AU" cap="none" dirty="0"/>
              <a:t>Joint Cyber Security Centre</a:t>
            </a:r>
          </a:p>
          <a:p>
            <a:pPr lvl="1"/>
            <a:r>
              <a:rPr lang="en-AU" cap="none" dirty="0"/>
              <a:t>Other events</a:t>
            </a:r>
          </a:p>
        </p:txBody>
      </p:sp>
    </p:spTree>
    <p:extLst>
      <p:ext uri="{BB962C8B-B14F-4D97-AF65-F5344CB8AC3E}">
        <p14:creationId xmlns:p14="http://schemas.microsoft.com/office/powerpoint/2010/main" val="320728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77893D-EB06-9943-9584-49B6ADAF1AFA}"/>
              </a:ext>
            </a:extLst>
          </p:cNvPr>
          <p:cNvSpPr/>
          <p:nvPr/>
        </p:nvSpPr>
        <p:spPr>
          <a:xfrm>
            <a:off x="-106017" y="-92765"/>
            <a:ext cx="5751443" cy="70899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7D358-973B-A843-AAC4-A1BC521F51D4}"/>
              </a:ext>
            </a:extLst>
          </p:cNvPr>
          <p:cNvSpPr txBox="1"/>
          <p:nvPr/>
        </p:nvSpPr>
        <p:spPr>
          <a:xfrm>
            <a:off x="5844210" y="6466443"/>
            <a:ext cx="569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Hacker cat </a:t>
            </a:r>
            <a:r>
              <a:rPr lang="en-US" dirty="0"/>
              <a:t>– no ethics. Don’t mess with him.</a:t>
            </a:r>
          </a:p>
        </p:txBody>
      </p:sp>
      <p:pic>
        <p:nvPicPr>
          <p:cNvPr id="1026" name="Picture 2" descr="https://www.mindsmapped.com/wp-content/uploads/2019/01/White-Hat-vs-Black-Hat.png">
            <a:extLst>
              <a:ext uri="{FF2B5EF4-FFF2-40B4-BE49-F238E27FC236}">
                <a16:creationId xmlns:a16="http://schemas.microsoft.com/office/drawing/2014/main" id="{386D9DDD-3350-3B41-B389-BB97447E3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6" b="29280"/>
          <a:stretch/>
        </p:blipFill>
        <p:spPr bwMode="auto">
          <a:xfrm>
            <a:off x="596347" y="173137"/>
            <a:ext cx="10021957" cy="29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i.ytimg.com/vi/5j2LOZH9_oM/maxresdefault.jpg">
            <a:extLst>
              <a:ext uri="{FF2B5EF4-FFF2-40B4-BE49-F238E27FC236}">
                <a16:creationId xmlns:a16="http://schemas.microsoft.com/office/drawing/2014/main" id="{C189A0DB-04BC-0140-BC1C-9D1137973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7"/>
          <a:stretch/>
        </p:blipFill>
        <p:spPr bwMode="auto">
          <a:xfrm>
            <a:off x="6006336" y="3450366"/>
            <a:ext cx="6004141" cy="298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rotman.co.uk/wp-content/uploads/cyber-security-1024x516.jpg">
            <a:extLst>
              <a:ext uri="{FF2B5EF4-FFF2-40B4-BE49-F238E27FC236}">
                <a16:creationId xmlns:a16="http://schemas.microsoft.com/office/drawing/2014/main" id="{E0B5FA03-D50B-674F-9D74-93C4FEACC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/>
          <a:stretch/>
        </p:blipFill>
        <p:spPr bwMode="auto">
          <a:xfrm>
            <a:off x="16880" y="3479954"/>
            <a:ext cx="5409990" cy="295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59EE0-AE2C-C14E-AC76-A1ECC1CA33BC}"/>
              </a:ext>
            </a:extLst>
          </p:cNvPr>
          <p:cNvSpPr txBox="1"/>
          <p:nvPr/>
        </p:nvSpPr>
        <p:spPr>
          <a:xfrm>
            <a:off x="-1" y="6499978"/>
            <a:ext cx="613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Cyber Security Expert </a:t>
            </a:r>
            <a:r>
              <a:rPr lang="en-US" dirty="0">
                <a:solidFill>
                  <a:schemeClr val="bg1"/>
                </a:solidFill>
              </a:rPr>
              <a:t>- discloses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93814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EE06-8F49-7D4A-85FB-EF5757DB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4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Why Security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E515-1640-5647-A1FA-02315314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801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/>
              <a:t>News extracts from the last month:</a:t>
            </a:r>
          </a:p>
          <a:p>
            <a:r>
              <a:rPr lang="en-US" dirty="0"/>
              <a:t>US military Cyber Command claim that they have been deploying malware inside Russia grid and claim it can cripple Russia’s power network. </a:t>
            </a:r>
          </a:p>
          <a:p>
            <a:pPr marL="457200" lvl="1" indent="0">
              <a:buNone/>
            </a:pPr>
            <a:r>
              <a:rPr lang="en-US" i="1" dirty="0"/>
              <a:t>~The New York Times 15/6/2019</a:t>
            </a:r>
          </a:p>
          <a:p>
            <a:r>
              <a:rPr lang="en-US" dirty="0"/>
              <a:t>It has been revealed that customs in the Xinjiang region China are installing text-stealing malware at their border.</a:t>
            </a:r>
          </a:p>
          <a:p>
            <a:pPr marL="457200" lvl="1" indent="0">
              <a:buNone/>
            </a:pPr>
            <a:r>
              <a:rPr lang="en-US" dirty="0"/>
              <a:t>~VICE 3/16/2019</a:t>
            </a:r>
          </a:p>
          <a:p>
            <a:r>
              <a:rPr lang="en-US" dirty="0"/>
              <a:t>A Florida city paid a $600,000 bitcoin ransom to hackers who took over their computers </a:t>
            </a:r>
          </a:p>
          <a:p>
            <a:pPr marL="457200" lvl="1" indent="0">
              <a:buNone/>
            </a:pPr>
            <a:r>
              <a:rPr lang="en-US" dirty="0"/>
              <a:t>~Business Insider 20/6/2019</a:t>
            </a:r>
          </a:p>
          <a:p>
            <a:r>
              <a:rPr lang="en-US" dirty="0"/>
              <a:t>The Iranian company </a:t>
            </a:r>
            <a:r>
              <a:rPr lang="en-US" dirty="0" err="1"/>
              <a:t>Cellebrite</a:t>
            </a:r>
            <a:r>
              <a:rPr lang="en-US" dirty="0"/>
              <a:t> claim they have found an exploit that can unlock any iPhone for the police force. </a:t>
            </a:r>
          </a:p>
          <a:p>
            <a:pPr marL="457200" lvl="1" indent="0">
              <a:buNone/>
            </a:pPr>
            <a:r>
              <a:rPr lang="en-US" i="1" dirty="0"/>
              <a:t>~WIRED 14/6/2019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+ 60 other news worth events that took place in June relate to cyber security.</a:t>
            </a:r>
          </a:p>
        </p:txBody>
      </p:sp>
    </p:spTree>
    <p:extLst>
      <p:ext uri="{BB962C8B-B14F-4D97-AF65-F5344CB8AC3E}">
        <p14:creationId xmlns:p14="http://schemas.microsoft.com/office/powerpoint/2010/main" val="329452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B882-1DAE-374D-A294-20FE8BF53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605"/>
          </a:xfrm>
        </p:spPr>
        <p:txBody>
          <a:bodyPr>
            <a:normAutofit fontScale="90000"/>
          </a:bodyPr>
          <a:lstStyle/>
          <a:p>
            <a:r>
              <a:rPr lang="en-US" dirty="0"/>
              <a:t>So what is a cyber security Capture The Flag (CTF) competition?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1CC30-E4C0-9347-823D-7AC6F2600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580" y="1430083"/>
            <a:ext cx="8221513" cy="21851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cap="none" dirty="0"/>
              <a:t>A security CTF is:</a:t>
            </a:r>
          </a:p>
          <a:p>
            <a:r>
              <a:rPr lang="en-US" sz="1800" b="1" cap="none" dirty="0"/>
              <a:t>Solve challenges </a:t>
            </a:r>
            <a:r>
              <a:rPr lang="en-US" sz="1800" cap="none" dirty="0"/>
              <a:t>– reverse engineering challenges, </a:t>
            </a:r>
            <a:r>
              <a:rPr lang="en-US" sz="1800" cap="none" dirty="0" err="1"/>
              <a:t>crypo</a:t>
            </a:r>
            <a:r>
              <a:rPr lang="en-US" sz="1800" cap="none" dirty="0"/>
              <a:t> challenges, exploits challenges, </a:t>
            </a:r>
            <a:r>
              <a:rPr lang="en-US" sz="1800" cap="none" dirty="0" err="1"/>
              <a:t>etc</a:t>
            </a:r>
            <a:endParaRPr lang="en-US" sz="1800" cap="none" dirty="0"/>
          </a:p>
          <a:p>
            <a:r>
              <a:rPr lang="en-US" sz="1800" b="1" cap="none" dirty="0"/>
              <a:t>Collecting flags </a:t>
            </a:r>
            <a:r>
              <a:rPr lang="en-US" sz="1800" cap="none" dirty="0"/>
              <a:t>– collecting an item or password as the reward for completing each challenge</a:t>
            </a:r>
          </a:p>
          <a:p>
            <a:r>
              <a:rPr lang="en-US" sz="1800" b="1" cap="none" dirty="0"/>
              <a:t>Win</a:t>
            </a:r>
            <a:r>
              <a:rPr lang="en-US" sz="1800" cap="none" dirty="0"/>
              <a:t> -team with the most flags in a given time limit wins.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775E3-2EBE-9B43-B3AD-4CD4FBED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12" y="1404730"/>
            <a:ext cx="2582811" cy="3283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BB461-7CE3-E040-80F1-EED0E605E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0" r="14240"/>
          <a:stretch/>
        </p:blipFill>
        <p:spPr>
          <a:xfrm>
            <a:off x="6376143" y="3716493"/>
            <a:ext cx="4851953" cy="29771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A556CC-9847-BA47-A30C-B5DCAE4CEE71}"/>
              </a:ext>
            </a:extLst>
          </p:cNvPr>
          <p:cNvSpPr/>
          <p:nvPr/>
        </p:nvSpPr>
        <p:spPr>
          <a:xfrm>
            <a:off x="398575" y="4714115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2015 Ghost in the Shellcode CTF: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Made game ”</a:t>
            </a:r>
            <a:r>
              <a:rPr lang="en-US" b="1" dirty="0" err="1"/>
              <a:t>Pwn</a:t>
            </a:r>
            <a:r>
              <a:rPr lang="en-US" b="1" dirty="0"/>
              <a:t> Adventure 3 – </a:t>
            </a:r>
            <a:r>
              <a:rPr lang="en-US" b="1" dirty="0" err="1"/>
              <a:t>Pwnie</a:t>
            </a:r>
            <a:r>
              <a:rPr lang="en-US" b="1" dirty="0"/>
              <a:t> Island”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Goal is to complete 7 quests (look 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Collect flag for each quest you complete.</a:t>
            </a:r>
          </a:p>
        </p:txBody>
      </p:sp>
    </p:spTree>
    <p:extLst>
      <p:ext uri="{BB962C8B-B14F-4D97-AF65-F5344CB8AC3E}">
        <p14:creationId xmlns:p14="http://schemas.microsoft.com/office/powerpoint/2010/main" val="83632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D6CB-8AE5-F543-AC22-17EFED9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084"/>
          </a:xfrm>
        </p:spPr>
        <p:txBody>
          <a:bodyPr>
            <a:normAutofit/>
          </a:bodyPr>
          <a:lstStyle/>
          <a:p>
            <a:r>
              <a:rPr lang="en-US" dirty="0"/>
              <a:t>How long did it take me to complete?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A703-3D21-8049-9241-772412EBE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287" y="1746112"/>
            <a:ext cx="7139609" cy="4800462"/>
          </a:xfrm>
        </p:spPr>
        <p:txBody>
          <a:bodyPr>
            <a:normAutofit fontScale="92500" lnSpcReduction="20000"/>
          </a:bodyPr>
          <a:lstStyle/>
          <a:p>
            <a:r>
              <a:rPr lang="en-US" b="1" cap="none" dirty="0"/>
              <a:t>CTF when for 2 day</a:t>
            </a:r>
          </a:p>
          <a:p>
            <a:pPr lvl="1"/>
            <a:r>
              <a:rPr lang="en-US" cap="none" dirty="0"/>
              <a:t>But that was for a team of cyber security professionals </a:t>
            </a:r>
          </a:p>
          <a:p>
            <a:pPr lvl="1"/>
            <a:r>
              <a:rPr lang="en-US" cap="none" dirty="0"/>
              <a:t>i.e. People that know what they are doing</a:t>
            </a:r>
          </a:p>
          <a:p>
            <a:endParaRPr lang="en-US" cap="none" dirty="0"/>
          </a:p>
          <a:p>
            <a:r>
              <a:rPr lang="en-US" b="1" cap="none" dirty="0"/>
              <a:t>It took me 5 months</a:t>
            </a:r>
          </a:p>
          <a:p>
            <a:pPr lvl="1"/>
            <a:r>
              <a:rPr lang="en-US" cap="none" dirty="0"/>
              <a:t>Had to take 3 online courses to prepare</a:t>
            </a:r>
          </a:p>
          <a:p>
            <a:pPr lvl="2"/>
            <a:r>
              <a:rPr lang="en-AU" cap="none" dirty="0">
                <a:solidFill>
                  <a:srgbClr val="0070C0"/>
                </a:solidFill>
                <a:hlinkClick r:id="rId2" tooltip="IntroX86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Introductory intel x86: architecture, assembly, applications, &amp; alliteration</a:t>
            </a:r>
            <a:endParaRPr lang="en-AU" cap="none" dirty="0">
              <a:solidFill>
                <a:srgbClr val="0070C0"/>
              </a:solidFill>
            </a:endParaRPr>
          </a:p>
          <a:p>
            <a:pPr lvl="2"/>
            <a:r>
              <a:rPr lang="en-AU" cap="none" dirty="0">
                <a:solidFill>
                  <a:srgbClr val="0070C0"/>
                </a:solidFill>
                <a:effectLst/>
                <a:hlinkClick r:id="rId3" tooltip="IntroX86-64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Introductory intel x86-64: architecture, assembly, applications, &amp; alliteration</a:t>
            </a:r>
            <a:endParaRPr lang="en-AU" cap="none" dirty="0">
              <a:solidFill>
                <a:srgbClr val="0070C0"/>
              </a:solidFill>
              <a:effectLst/>
            </a:endParaRPr>
          </a:p>
          <a:p>
            <a:pPr lvl="2"/>
            <a:r>
              <a:rPr lang="en-AU" cap="none" dirty="0">
                <a:solidFill>
                  <a:srgbClr val="0070C0"/>
                </a:solidFill>
                <a:effectLst/>
                <a:hlinkClick r:id="rId4" tooltip="Exploits1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software exploits (exploits 1)</a:t>
            </a:r>
            <a:endParaRPr lang="en-AU" cap="none" dirty="0">
              <a:solidFill>
                <a:srgbClr val="0070C0"/>
              </a:solidFill>
              <a:effectLst/>
            </a:endParaRPr>
          </a:p>
          <a:p>
            <a:pPr lvl="1"/>
            <a:r>
              <a:rPr lang="en-AU" b="1" cap="none" dirty="0"/>
              <a:t>Learn how to use a bunch of tools:</a:t>
            </a:r>
          </a:p>
          <a:p>
            <a:pPr lvl="2"/>
            <a:r>
              <a:rPr lang="en-AU" cap="none" dirty="0"/>
              <a:t>GDB for disassembly</a:t>
            </a:r>
          </a:p>
          <a:p>
            <a:pPr lvl="2"/>
            <a:r>
              <a:rPr lang="en-AU" cap="none" dirty="0"/>
              <a:t>Binary ninja for reverse engineering executables</a:t>
            </a:r>
          </a:p>
          <a:p>
            <a:pPr lvl="2"/>
            <a:r>
              <a:rPr lang="en-AU" cap="none" dirty="0"/>
              <a:t>LD preload for injecting code</a:t>
            </a:r>
          </a:p>
          <a:p>
            <a:pPr lvl="2"/>
            <a:r>
              <a:rPr lang="en-AU" cap="none" dirty="0"/>
              <a:t>Plus more – e.g. Wireshark for network analysis</a:t>
            </a:r>
          </a:p>
        </p:txBody>
      </p:sp>
      <p:pic>
        <p:nvPicPr>
          <p:cNvPr id="3076" name="Picture 4" descr="https://binary.ninja/images/icon-small.png">
            <a:extLst>
              <a:ext uri="{FF2B5EF4-FFF2-40B4-BE49-F238E27FC236}">
                <a16:creationId xmlns:a16="http://schemas.microsoft.com/office/drawing/2014/main" id="{257FB509-84CF-5343-9190-AF41470A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74" y="2313913"/>
            <a:ext cx="3954670" cy="81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3.bp.blogspot.com/-sCMRY13TaeM/UrkouNyg1WI/AAAAAAAABTo/XyJHRmdBztI/s400/gdb-logo.png">
            <a:extLst>
              <a:ext uri="{FF2B5EF4-FFF2-40B4-BE49-F238E27FC236}">
                <a16:creationId xmlns:a16="http://schemas.microsoft.com/office/drawing/2014/main" id="{232593A5-976D-0240-9623-E28126017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0" r="22784"/>
          <a:stretch/>
        </p:blipFill>
        <p:spPr bwMode="auto">
          <a:xfrm>
            <a:off x="304800" y="3391077"/>
            <a:ext cx="1740853" cy="18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ecuritygrind.com/wp-content/uploads/2018/07/kali-logo-322x251.png">
            <a:extLst>
              <a:ext uri="{FF2B5EF4-FFF2-40B4-BE49-F238E27FC236}">
                <a16:creationId xmlns:a16="http://schemas.microsoft.com/office/drawing/2014/main" id="{9575E1E7-33CB-D142-8B8B-090B46727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53" y="3391077"/>
            <a:ext cx="2370634" cy="18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upload.wikimedia.org/wikipedia/commons/thumb/b/b9/Wireshark_Logo.svg/1280px-Wireshark_Logo.svg.png">
            <a:extLst>
              <a:ext uri="{FF2B5EF4-FFF2-40B4-BE49-F238E27FC236}">
                <a16:creationId xmlns:a16="http://schemas.microsoft.com/office/drawing/2014/main" id="{309135D7-9384-9540-81F1-1DFDF20D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0" y="5409491"/>
            <a:ext cx="4111487" cy="113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1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85E2-A564-1D40-841F-CBDAF7B3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72" y="167807"/>
            <a:ext cx="10515600" cy="1559974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So finish the quests - collect the flags. </a:t>
            </a:r>
            <a:br>
              <a:rPr lang="en-US" cap="none" dirty="0"/>
            </a:br>
            <a:r>
              <a:rPr lang="en-US" cap="none" dirty="0"/>
              <a:t>How hard could that be….</a:t>
            </a:r>
          </a:p>
        </p:txBody>
      </p:sp>
      <p:pic>
        <p:nvPicPr>
          <p:cNvPr id="3" name="Picture 2" descr="Image result for pwn adventure 3">
            <a:extLst>
              <a:ext uri="{FF2B5EF4-FFF2-40B4-BE49-F238E27FC236}">
                <a16:creationId xmlns:a16="http://schemas.microsoft.com/office/drawing/2014/main" id="{048FCF06-F277-294A-BBDE-8FCD12FAF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678" y="2126169"/>
            <a:ext cx="7479187" cy="42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1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FC83-DBB1-6840-A179-7164B432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434397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Turns out it is pretty hard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6EFDE7-F847-AA41-9091-1C1C1B3B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512" y="1825625"/>
            <a:ext cx="6110287" cy="4556887"/>
          </a:xfrm>
        </p:spPr>
        <p:txBody>
          <a:bodyPr>
            <a:normAutofit/>
          </a:bodyPr>
          <a:lstStyle/>
          <a:p>
            <a:r>
              <a:rPr lang="en-US" cap="none" dirty="0"/>
              <a:t>Let me walk through 1 of the 7 challenges.</a:t>
            </a:r>
          </a:p>
          <a:p>
            <a:pPr marL="0" indent="0">
              <a:buNone/>
            </a:pPr>
            <a:endParaRPr lang="en-US" cap="none" dirty="0"/>
          </a:p>
          <a:p>
            <a:r>
              <a:rPr lang="en-US" cap="none" dirty="0"/>
              <a:t>Challenge: </a:t>
            </a:r>
            <a:r>
              <a:rPr lang="en-US" b="1" cap="none" dirty="0"/>
              <a:t>egg hunter</a:t>
            </a:r>
          </a:p>
          <a:p>
            <a:pPr lvl="1"/>
            <a:r>
              <a:rPr lang="en-US" cap="none" dirty="0"/>
              <a:t>Collect the 10 golden eggs in the game to get the egg hunter flag</a:t>
            </a:r>
          </a:p>
          <a:p>
            <a:pPr lvl="1"/>
            <a:r>
              <a:rPr lang="en-US" cap="none" dirty="0"/>
              <a:t>The golden eggs are hidden in the game (e.g. In caves, behind buildings and in unreachable places)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6412F-5B31-E448-9380-BEB3E24E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39" y="1759960"/>
            <a:ext cx="3746500" cy="4762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69C037-1C3F-6E42-B4B2-8750C596B6FE}"/>
              </a:ext>
            </a:extLst>
          </p:cNvPr>
          <p:cNvSpPr/>
          <p:nvPr/>
        </p:nvSpPr>
        <p:spPr>
          <a:xfrm>
            <a:off x="1114470" y="3774064"/>
            <a:ext cx="3546637" cy="734291"/>
          </a:xfrm>
          <a:prstGeom prst="rect">
            <a:avLst/>
          </a:prstGeom>
          <a:solidFill>
            <a:srgbClr val="DA1F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FF8B-A4DE-144F-B83C-773D830A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the eggs looks like: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DA6BE-A3DA-224A-A561-304C051A7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6"/>
          <a:stretch/>
        </p:blipFill>
        <p:spPr>
          <a:xfrm>
            <a:off x="336332" y="2312504"/>
            <a:ext cx="5332848" cy="3028949"/>
          </a:xfrm>
          <a:prstGeom prst="rect">
            <a:avLst/>
          </a:prstGeom>
        </p:spPr>
      </p:pic>
      <p:pic>
        <p:nvPicPr>
          <p:cNvPr id="2050" name="Picture 2" descr="https://22views.com/wp-content/uploads/2018/06/VNJjRo.jpg">
            <a:extLst>
              <a:ext uri="{FF2B5EF4-FFF2-40B4-BE49-F238E27FC236}">
                <a16:creationId xmlns:a16="http://schemas.microsoft.com/office/drawing/2014/main" id="{E0FFE02F-5F18-E34B-9927-57EBE0C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296" y="2312504"/>
            <a:ext cx="53848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1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54AAD-37D0-F748-BF48-328362A8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find the hidden eggs?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C65B81-9D87-C643-83A1-F11FE86DC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2696" y="2308066"/>
            <a:ext cx="4757928" cy="38688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cap="none" dirty="0"/>
              <a:t>Find the X, Y, Z coordinate of the eggs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Walk in the direction of the eggs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Collect them</a:t>
            </a:r>
          </a:p>
        </p:txBody>
      </p:sp>
      <p:pic>
        <p:nvPicPr>
          <p:cNvPr id="5122" name="Picture 2" descr="https://pwnadventure.com/img/ss-bridge.jpg">
            <a:extLst>
              <a:ext uri="{FF2B5EF4-FFF2-40B4-BE49-F238E27FC236}">
                <a16:creationId xmlns:a16="http://schemas.microsoft.com/office/drawing/2014/main" id="{971AEE8D-A635-5440-83BA-0223B84A2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44" y="1847088"/>
            <a:ext cx="6478028" cy="36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85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792</Words>
  <Application>Microsoft Macintosh PowerPoint</Application>
  <PresentationFormat>Widescreen</PresentationFormat>
  <Paragraphs>102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Rockwell</vt:lpstr>
      <vt:lpstr>Rockwell Condensed</vt:lpstr>
      <vt:lpstr>Rockwell Extra Bold</vt:lpstr>
      <vt:lpstr>Wingdings</vt:lpstr>
      <vt:lpstr>Wood Type</vt:lpstr>
      <vt:lpstr>Mesh</vt:lpstr>
      <vt:lpstr>Office Theme</vt:lpstr>
      <vt:lpstr>Droplet</vt:lpstr>
      <vt:lpstr>Cyber Security  Capture the Flag Competitions</vt:lpstr>
      <vt:lpstr>PowerPoint Presentation</vt:lpstr>
      <vt:lpstr>Why Security matters</vt:lpstr>
      <vt:lpstr>So what is a cyber security Capture The Flag (CTF) competition?</vt:lpstr>
      <vt:lpstr>How long did it take me to complete?</vt:lpstr>
      <vt:lpstr>So finish the quests - collect the flags.  How hard could that be….</vt:lpstr>
      <vt:lpstr>Turns out it is pretty hard</vt:lpstr>
      <vt:lpstr>What the eggs looks like:</vt:lpstr>
      <vt:lpstr>How would you find the hidden eggs?</vt:lpstr>
      <vt:lpstr>But how can we do that?</vt:lpstr>
      <vt:lpstr>Gotta Catch 'Em All!</vt:lpstr>
      <vt:lpstr>Teleporting</vt:lpstr>
      <vt:lpstr>Putting it all together</vt:lpstr>
      <vt:lpstr>PowerPoint Presentation</vt:lpstr>
      <vt:lpstr>What did I learn from doing this:</vt:lpstr>
      <vt:lpstr>What is next?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Clinton Page</dc:creator>
  <cp:lastModifiedBy>Clinton Page</cp:lastModifiedBy>
  <cp:revision>62</cp:revision>
  <dcterms:created xsi:type="dcterms:W3CDTF">2019-06-14T12:36:21Z</dcterms:created>
  <dcterms:modified xsi:type="dcterms:W3CDTF">2019-07-07T10:12:03Z</dcterms:modified>
</cp:coreProperties>
</file>